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63" r:id="rId2"/>
  </p:sldMasterIdLst>
  <p:notesMasterIdLst>
    <p:notesMasterId r:id="rId24"/>
  </p:notesMasterIdLst>
  <p:sldIdLst>
    <p:sldId id="256" r:id="rId3"/>
    <p:sldId id="304" r:id="rId4"/>
    <p:sldId id="306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5" r:id="rId22"/>
    <p:sldId id="287" r:id="rId23"/>
  </p:sldIdLst>
  <p:sldSz cx="9144000" cy="5143500" type="screen16x9"/>
  <p:notesSz cx="6858000" cy="9144000"/>
  <p:embeddedFontLst>
    <p:embeddedFont>
      <p:font typeface="Fira Sans" panose="020F0502020204030204" pitchFamily="34" charset="0"/>
      <p:regular r:id="rId25"/>
      <p:bold r:id="rId26"/>
      <p:italic r:id="rId27"/>
      <p:boldItalic r:id="rId28"/>
    </p:embeddedFont>
    <p:embeddedFont>
      <p:font typeface="Proxima Nova" panose="020B0604020202020204" charset="0"/>
      <p:regular r:id="rId29"/>
      <p:bold r:id="rId30"/>
      <p:italic r:id="rId31"/>
      <p:boldItalic r:id="rId32"/>
    </p:embeddedFont>
    <p:embeddedFont>
      <p:font typeface="Proxima Nova Semibold" panose="020B0604020202020204" charset="0"/>
      <p:regular r:id="rId33"/>
      <p:bold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">
          <p15:clr>
            <a:srgbClr val="FF0000"/>
          </p15:clr>
        </p15:guide>
        <p15:guide id="2" orient="horz" pos="257">
          <p15:clr>
            <a:srgbClr val="FF0000"/>
          </p15:clr>
        </p15:guide>
        <p15:guide id="3" pos="5472">
          <p15:clr>
            <a:srgbClr val="FF0000"/>
          </p15:clr>
        </p15:guide>
        <p15:guide id="4" orient="horz" pos="2984">
          <p15:clr>
            <a:srgbClr val="FC373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pos="288"/>
        <p:guide orient="horz" pos="257"/>
        <p:guide pos="5472"/>
        <p:guide orient="horz" pos="29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340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65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39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7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63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1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51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07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64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915295184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915295184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1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3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60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22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043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31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97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78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ctrTitle"/>
          </p:nvPr>
        </p:nvSpPr>
        <p:spPr>
          <a:xfrm>
            <a:off x="502610" y="335298"/>
            <a:ext cx="3959221" cy="7333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dirty="0">
                <a:latin typeface="Fira Sans"/>
                <a:ea typeface="Fira Sans"/>
                <a:cs typeface="Fira Sans"/>
                <a:sym typeface="Fira Sans"/>
              </a:rPr>
              <a:t>SQL REPORT</a:t>
            </a:r>
            <a:endParaRPr sz="42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1065215" y="933501"/>
            <a:ext cx="2834756" cy="5466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Supply Chain Project </a:t>
            </a:r>
            <a:endParaRPr sz="21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CAB206-593D-D72B-40FA-9468B6B64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73" y="1480159"/>
            <a:ext cx="4270427" cy="3578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14824-8A82-9428-945F-2B4C4E934110}"/>
              </a:ext>
            </a:extLst>
          </p:cNvPr>
          <p:cNvSpPr txBox="1"/>
          <p:nvPr/>
        </p:nvSpPr>
        <p:spPr>
          <a:xfrm>
            <a:off x="4913523" y="528810"/>
            <a:ext cx="392890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supply chain data comes with 23 column and 2 column (Profit and Manufacturing cost to Price) were added during the course of the project.</a:t>
            </a:r>
          </a:p>
          <a:p>
            <a:endParaRPr lang="en-US" dirty="0"/>
          </a:p>
          <a:p>
            <a:r>
              <a:rPr lang="en-US" dirty="0"/>
              <a:t>There are different questions to be answered in this analysis which would require exposure to the topics mentioned below: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Aggregate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Manipulation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Definition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Arithmetic (SQL Operators)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Group By &amp; Order By Clause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Cast and Convert Function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  <a:p>
            <a:r>
              <a:rPr lang="en-US" dirty="0"/>
              <a:t>Database Server used: MySQL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;p18">
            <a:extLst>
              <a:ext uri="{FF2B5EF4-FFF2-40B4-BE49-F238E27FC236}">
                <a16:creationId xmlns:a16="http://schemas.microsoft.com/office/drawing/2014/main" id="{18D9942D-BC1F-F37B-2CD8-68D8FD5F6D80}"/>
              </a:ext>
            </a:extLst>
          </p:cNvPr>
          <p:cNvSpPr/>
          <p:nvPr/>
        </p:nvSpPr>
        <p:spPr>
          <a:xfrm>
            <a:off x="1105788" y="669850"/>
            <a:ext cx="6443334" cy="1435396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34;p18">
            <a:extLst>
              <a:ext uri="{FF2B5EF4-FFF2-40B4-BE49-F238E27FC236}">
                <a16:creationId xmlns:a16="http://schemas.microsoft.com/office/drawing/2014/main" id="{FB5BA8C8-06B7-0843-6701-16435AD8FE69}"/>
              </a:ext>
            </a:extLst>
          </p:cNvPr>
          <p:cNvSpPr/>
          <p:nvPr/>
        </p:nvSpPr>
        <p:spPr>
          <a:xfrm>
            <a:off x="1105785" y="2371060"/>
            <a:ext cx="5497032" cy="1839433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64B27E-4E36-0657-F23D-97A4A9B24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55" t="36790" r="39651" b="50000"/>
          <a:stretch/>
        </p:blipFill>
        <p:spPr>
          <a:xfrm>
            <a:off x="1190847" y="818705"/>
            <a:ext cx="6254038" cy="1180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995F9-CF48-A380-DC64-792CD2C546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7" t="38857" r="54069" b="43563"/>
          <a:stretch/>
        </p:blipFill>
        <p:spPr>
          <a:xfrm>
            <a:off x="1233375" y="2478720"/>
            <a:ext cx="5239691" cy="164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36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;p18">
            <a:extLst>
              <a:ext uri="{FF2B5EF4-FFF2-40B4-BE49-F238E27FC236}">
                <a16:creationId xmlns:a16="http://schemas.microsoft.com/office/drawing/2014/main" id="{18D9942D-BC1F-F37B-2CD8-68D8FD5F6D80}"/>
              </a:ext>
            </a:extLst>
          </p:cNvPr>
          <p:cNvSpPr/>
          <p:nvPr/>
        </p:nvSpPr>
        <p:spPr>
          <a:xfrm>
            <a:off x="967564" y="457196"/>
            <a:ext cx="7767748" cy="1839433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34;p18">
            <a:extLst>
              <a:ext uri="{FF2B5EF4-FFF2-40B4-BE49-F238E27FC236}">
                <a16:creationId xmlns:a16="http://schemas.microsoft.com/office/drawing/2014/main" id="{FB5BA8C8-06B7-0843-6701-16435AD8FE69}"/>
              </a:ext>
            </a:extLst>
          </p:cNvPr>
          <p:cNvSpPr/>
          <p:nvPr/>
        </p:nvSpPr>
        <p:spPr>
          <a:xfrm>
            <a:off x="1005427" y="2571750"/>
            <a:ext cx="5560828" cy="1504511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490A8-7161-F6E9-008D-AFCB38798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11" t="33687" r="23280" b="50000"/>
          <a:stretch/>
        </p:blipFill>
        <p:spPr>
          <a:xfrm>
            <a:off x="1074102" y="590103"/>
            <a:ext cx="7527434" cy="1472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0601B3-DB72-D2F3-BDBA-6599E39E4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74" t="40098" r="56628" b="44649"/>
          <a:stretch/>
        </p:blipFill>
        <p:spPr>
          <a:xfrm>
            <a:off x="1125475" y="2704598"/>
            <a:ext cx="5355719" cy="128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4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;p18">
            <a:extLst>
              <a:ext uri="{FF2B5EF4-FFF2-40B4-BE49-F238E27FC236}">
                <a16:creationId xmlns:a16="http://schemas.microsoft.com/office/drawing/2014/main" id="{18D9942D-BC1F-F37B-2CD8-68D8FD5F6D80}"/>
              </a:ext>
            </a:extLst>
          </p:cNvPr>
          <p:cNvSpPr/>
          <p:nvPr/>
        </p:nvSpPr>
        <p:spPr>
          <a:xfrm>
            <a:off x="978195" y="457196"/>
            <a:ext cx="7109214" cy="1382621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34;p18">
            <a:extLst>
              <a:ext uri="{FF2B5EF4-FFF2-40B4-BE49-F238E27FC236}">
                <a16:creationId xmlns:a16="http://schemas.microsoft.com/office/drawing/2014/main" id="{FB5BA8C8-06B7-0843-6701-16435AD8FE69}"/>
              </a:ext>
            </a:extLst>
          </p:cNvPr>
          <p:cNvSpPr/>
          <p:nvPr/>
        </p:nvSpPr>
        <p:spPr>
          <a:xfrm>
            <a:off x="984217" y="2026306"/>
            <a:ext cx="5199961" cy="2193154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9A671-F305-1BDC-3377-A3B095A76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28" t="41960" r="46744" b="47416"/>
          <a:stretch/>
        </p:blipFill>
        <p:spPr>
          <a:xfrm>
            <a:off x="1081050" y="586426"/>
            <a:ext cx="6995342" cy="1109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DD1FA0-C771-3274-D7F5-1EA7C1F34A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6" t="39592" r="56386" b="40022"/>
          <a:stretch/>
        </p:blipFill>
        <p:spPr>
          <a:xfrm>
            <a:off x="1084521" y="2115879"/>
            <a:ext cx="4976038" cy="20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86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;p18">
            <a:extLst>
              <a:ext uri="{FF2B5EF4-FFF2-40B4-BE49-F238E27FC236}">
                <a16:creationId xmlns:a16="http://schemas.microsoft.com/office/drawing/2014/main" id="{18D9942D-BC1F-F37B-2CD8-68D8FD5F6D80}"/>
              </a:ext>
            </a:extLst>
          </p:cNvPr>
          <p:cNvSpPr/>
          <p:nvPr/>
        </p:nvSpPr>
        <p:spPr>
          <a:xfrm>
            <a:off x="626806" y="385590"/>
            <a:ext cx="8342855" cy="1640716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34;p18">
            <a:extLst>
              <a:ext uri="{FF2B5EF4-FFF2-40B4-BE49-F238E27FC236}">
                <a16:creationId xmlns:a16="http://schemas.microsoft.com/office/drawing/2014/main" id="{FB5BA8C8-06B7-0843-6701-16435AD8FE69}"/>
              </a:ext>
            </a:extLst>
          </p:cNvPr>
          <p:cNvSpPr/>
          <p:nvPr/>
        </p:nvSpPr>
        <p:spPr>
          <a:xfrm>
            <a:off x="660629" y="2269830"/>
            <a:ext cx="5629619" cy="2193154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4EA42-3027-0C64-6EE7-648F460E3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46" t="31263" r="35662" b="51808"/>
          <a:stretch/>
        </p:blipFill>
        <p:spPr>
          <a:xfrm>
            <a:off x="771951" y="464391"/>
            <a:ext cx="8055896" cy="1501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16D161-4A4C-6C0D-ED47-43867C1AD1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49" t="39390" r="57108" b="41307"/>
          <a:stretch/>
        </p:blipFill>
        <p:spPr>
          <a:xfrm>
            <a:off x="803850" y="2413846"/>
            <a:ext cx="5343180" cy="189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9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;p18">
            <a:extLst>
              <a:ext uri="{FF2B5EF4-FFF2-40B4-BE49-F238E27FC236}">
                <a16:creationId xmlns:a16="http://schemas.microsoft.com/office/drawing/2014/main" id="{18D9942D-BC1F-F37B-2CD8-68D8FD5F6D80}"/>
              </a:ext>
            </a:extLst>
          </p:cNvPr>
          <p:cNvSpPr/>
          <p:nvPr/>
        </p:nvSpPr>
        <p:spPr>
          <a:xfrm>
            <a:off x="839456" y="385590"/>
            <a:ext cx="6071710" cy="1485739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34;p18">
            <a:extLst>
              <a:ext uri="{FF2B5EF4-FFF2-40B4-BE49-F238E27FC236}">
                <a16:creationId xmlns:a16="http://schemas.microsoft.com/office/drawing/2014/main" id="{FB5BA8C8-06B7-0843-6701-16435AD8FE69}"/>
              </a:ext>
            </a:extLst>
          </p:cNvPr>
          <p:cNvSpPr/>
          <p:nvPr/>
        </p:nvSpPr>
        <p:spPr>
          <a:xfrm>
            <a:off x="862645" y="2131607"/>
            <a:ext cx="5389293" cy="1887498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2F82D-13FF-9D1A-F148-4E0329D250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12" t="25828" r="44186" b="63004"/>
          <a:stretch/>
        </p:blipFill>
        <p:spPr>
          <a:xfrm>
            <a:off x="924736" y="542555"/>
            <a:ext cx="5848209" cy="1222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C6983B-D072-DDFF-C7E4-AC41DF248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9" t="39685" r="57442" b="42735"/>
          <a:stretch/>
        </p:blipFill>
        <p:spPr>
          <a:xfrm>
            <a:off x="984439" y="2222202"/>
            <a:ext cx="4905992" cy="163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18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;p18">
            <a:extLst>
              <a:ext uri="{FF2B5EF4-FFF2-40B4-BE49-F238E27FC236}">
                <a16:creationId xmlns:a16="http://schemas.microsoft.com/office/drawing/2014/main" id="{18D9942D-BC1F-F37B-2CD8-68D8FD5F6D80}"/>
              </a:ext>
            </a:extLst>
          </p:cNvPr>
          <p:cNvSpPr/>
          <p:nvPr/>
        </p:nvSpPr>
        <p:spPr>
          <a:xfrm>
            <a:off x="956414" y="579710"/>
            <a:ext cx="6178033" cy="1456642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34;p18">
            <a:extLst>
              <a:ext uri="{FF2B5EF4-FFF2-40B4-BE49-F238E27FC236}">
                <a16:creationId xmlns:a16="http://schemas.microsoft.com/office/drawing/2014/main" id="{FB5BA8C8-06B7-0843-6701-16435AD8FE69}"/>
              </a:ext>
            </a:extLst>
          </p:cNvPr>
          <p:cNvSpPr/>
          <p:nvPr/>
        </p:nvSpPr>
        <p:spPr>
          <a:xfrm>
            <a:off x="958348" y="2365416"/>
            <a:ext cx="5208537" cy="1589786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EBE2E-D4AE-F723-D155-F9547501F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28" t="27896" r="36861" b="60109"/>
          <a:stretch/>
        </p:blipFill>
        <p:spPr>
          <a:xfrm>
            <a:off x="1078942" y="654141"/>
            <a:ext cx="5746580" cy="1312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2E55F0-DE9A-E49B-AAA1-C2D1D045E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1" t="39478" r="58604" b="44803"/>
          <a:stretch/>
        </p:blipFill>
        <p:spPr>
          <a:xfrm>
            <a:off x="1052625" y="2413368"/>
            <a:ext cx="4805335" cy="151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47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;p18">
            <a:extLst>
              <a:ext uri="{FF2B5EF4-FFF2-40B4-BE49-F238E27FC236}">
                <a16:creationId xmlns:a16="http://schemas.microsoft.com/office/drawing/2014/main" id="{18D9942D-BC1F-F37B-2CD8-68D8FD5F6D80}"/>
              </a:ext>
            </a:extLst>
          </p:cNvPr>
          <p:cNvSpPr/>
          <p:nvPr/>
        </p:nvSpPr>
        <p:spPr>
          <a:xfrm>
            <a:off x="996099" y="579710"/>
            <a:ext cx="7028367" cy="2089062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34;p18">
            <a:extLst>
              <a:ext uri="{FF2B5EF4-FFF2-40B4-BE49-F238E27FC236}">
                <a16:creationId xmlns:a16="http://schemas.microsoft.com/office/drawing/2014/main" id="{FB5BA8C8-06B7-0843-6701-16435AD8FE69}"/>
              </a:ext>
            </a:extLst>
          </p:cNvPr>
          <p:cNvSpPr/>
          <p:nvPr/>
        </p:nvSpPr>
        <p:spPr>
          <a:xfrm>
            <a:off x="1019019" y="2892055"/>
            <a:ext cx="4815133" cy="1892596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B2C6BD-78CB-30F3-2AE5-E283C943F6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7" t="25621" r="25814" b="57627"/>
          <a:stretch/>
        </p:blipFill>
        <p:spPr>
          <a:xfrm>
            <a:off x="1070531" y="698936"/>
            <a:ext cx="6751917" cy="1892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CFCE40-AD45-D9CF-A9D5-A84FE9ABC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72" t="39271" r="56861" b="39113"/>
          <a:stretch/>
        </p:blipFill>
        <p:spPr>
          <a:xfrm>
            <a:off x="1134562" y="3013162"/>
            <a:ext cx="4486938" cy="168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10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;p18">
            <a:extLst>
              <a:ext uri="{FF2B5EF4-FFF2-40B4-BE49-F238E27FC236}">
                <a16:creationId xmlns:a16="http://schemas.microsoft.com/office/drawing/2014/main" id="{18D9942D-BC1F-F37B-2CD8-68D8FD5F6D80}"/>
              </a:ext>
            </a:extLst>
          </p:cNvPr>
          <p:cNvSpPr/>
          <p:nvPr/>
        </p:nvSpPr>
        <p:spPr>
          <a:xfrm>
            <a:off x="1055939" y="627440"/>
            <a:ext cx="6446694" cy="1227825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34;p18">
            <a:extLst>
              <a:ext uri="{FF2B5EF4-FFF2-40B4-BE49-F238E27FC236}">
                <a16:creationId xmlns:a16="http://schemas.microsoft.com/office/drawing/2014/main" id="{FB5BA8C8-06B7-0843-6701-16435AD8FE69}"/>
              </a:ext>
            </a:extLst>
          </p:cNvPr>
          <p:cNvSpPr/>
          <p:nvPr/>
        </p:nvSpPr>
        <p:spPr>
          <a:xfrm>
            <a:off x="1081985" y="2081200"/>
            <a:ext cx="4815133" cy="1746517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2E052-1490-A4C0-667F-E06C758FDC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4" t="47544" r="43954" b="41414"/>
          <a:stretch/>
        </p:blipFill>
        <p:spPr>
          <a:xfrm>
            <a:off x="1146562" y="805416"/>
            <a:ext cx="6221796" cy="871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B489EF-15DA-500F-E338-5EAAA4CE88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72" t="39533" r="58721" b="43770"/>
          <a:stretch/>
        </p:blipFill>
        <p:spPr>
          <a:xfrm>
            <a:off x="1161933" y="2179930"/>
            <a:ext cx="4611543" cy="15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71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;p18">
            <a:extLst>
              <a:ext uri="{FF2B5EF4-FFF2-40B4-BE49-F238E27FC236}">
                <a16:creationId xmlns:a16="http://schemas.microsoft.com/office/drawing/2014/main" id="{18D9942D-BC1F-F37B-2CD8-68D8FD5F6D80}"/>
              </a:ext>
            </a:extLst>
          </p:cNvPr>
          <p:cNvSpPr/>
          <p:nvPr/>
        </p:nvSpPr>
        <p:spPr>
          <a:xfrm>
            <a:off x="1045314" y="627440"/>
            <a:ext cx="5376754" cy="1227825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34;p18">
            <a:extLst>
              <a:ext uri="{FF2B5EF4-FFF2-40B4-BE49-F238E27FC236}">
                <a16:creationId xmlns:a16="http://schemas.microsoft.com/office/drawing/2014/main" id="{FB5BA8C8-06B7-0843-6701-16435AD8FE69}"/>
              </a:ext>
            </a:extLst>
          </p:cNvPr>
          <p:cNvSpPr/>
          <p:nvPr/>
        </p:nvSpPr>
        <p:spPr>
          <a:xfrm>
            <a:off x="1071355" y="2073348"/>
            <a:ext cx="5127426" cy="1818167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AA9C5-B287-E00B-595A-2CD102BE8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28" t="28310" r="48488" b="60014"/>
          <a:stretch/>
        </p:blipFill>
        <p:spPr>
          <a:xfrm>
            <a:off x="1169585" y="725672"/>
            <a:ext cx="5146158" cy="1031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E45942-100D-6CAD-4BAE-4D08DA5ACF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92" t="39685" r="57559" b="42115"/>
          <a:stretch/>
        </p:blipFill>
        <p:spPr>
          <a:xfrm>
            <a:off x="1179104" y="2200938"/>
            <a:ext cx="4803077" cy="156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04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;p18">
            <a:extLst>
              <a:ext uri="{FF2B5EF4-FFF2-40B4-BE49-F238E27FC236}">
                <a16:creationId xmlns:a16="http://schemas.microsoft.com/office/drawing/2014/main" id="{18D9942D-BC1F-F37B-2CD8-68D8FD5F6D80}"/>
              </a:ext>
            </a:extLst>
          </p:cNvPr>
          <p:cNvSpPr/>
          <p:nvPr/>
        </p:nvSpPr>
        <p:spPr>
          <a:xfrm>
            <a:off x="1137685" y="616808"/>
            <a:ext cx="6634716" cy="1944310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34;p18">
            <a:extLst>
              <a:ext uri="{FF2B5EF4-FFF2-40B4-BE49-F238E27FC236}">
                <a16:creationId xmlns:a16="http://schemas.microsoft.com/office/drawing/2014/main" id="{FB5BA8C8-06B7-0843-6701-16435AD8FE69}"/>
              </a:ext>
            </a:extLst>
          </p:cNvPr>
          <p:cNvSpPr/>
          <p:nvPr/>
        </p:nvSpPr>
        <p:spPr>
          <a:xfrm>
            <a:off x="1145790" y="2763729"/>
            <a:ext cx="5286911" cy="1944310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B48BD-FF87-CA74-36B1-92DC04022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61" t="36063" r="36513" b="46872"/>
          <a:stretch/>
        </p:blipFill>
        <p:spPr>
          <a:xfrm>
            <a:off x="1273373" y="725492"/>
            <a:ext cx="6275742" cy="1665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7B40AE-05F4-E480-5DFE-1EFB47ED27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3" t="39685" r="59071" b="39220"/>
          <a:stretch/>
        </p:blipFill>
        <p:spPr>
          <a:xfrm>
            <a:off x="1262939" y="2892051"/>
            <a:ext cx="4835189" cy="168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21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652C414-6C88-A252-D7F7-6EDE81EDC96D}"/>
              </a:ext>
            </a:extLst>
          </p:cNvPr>
          <p:cNvGrpSpPr/>
          <p:nvPr/>
        </p:nvGrpSpPr>
        <p:grpSpPr>
          <a:xfrm>
            <a:off x="884009" y="2395619"/>
            <a:ext cx="5784112" cy="1084401"/>
            <a:chOff x="329609" y="202138"/>
            <a:chExt cx="5784112" cy="1084401"/>
          </a:xfrm>
        </p:grpSpPr>
        <p:sp>
          <p:nvSpPr>
            <p:cNvPr id="7" name="Google Shape;134;p18">
              <a:extLst>
                <a:ext uri="{FF2B5EF4-FFF2-40B4-BE49-F238E27FC236}">
                  <a16:creationId xmlns:a16="http://schemas.microsoft.com/office/drawing/2014/main" id="{18D9942D-BC1F-F37B-2CD8-68D8FD5F6D80}"/>
                </a:ext>
              </a:extLst>
            </p:cNvPr>
            <p:cNvSpPr/>
            <p:nvPr/>
          </p:nvSpPr>
          <p:spPr>
            <a:xfrm>
              <a:off x="329609" y="202138"/>
              <a:ext cx="5784112" cy="1084401"/>
            </a:xfrm>
            <a:prstGeom prst="rect">
              <a:avLst/>
            </a:prstGeom>
            <a:noFill/>
            <a:ln w="19050" cap="flat" cmpd="sng">
              <a:solidFill>
                <a:srgbClr val="166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61FD0E9-01EB-77B8-EE02-F8AE00264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209" t="28309" r="46977" b="63004"/>
            <a:stretch/>
          </p:blipFill>
          <p:spPr>
            <a:xfrm>
              <a:off x="404041" y="291486"/>
              <a:ext cx="5624623" cy="86746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BE4F59-876E-25D7-4FDA-20664C740CC2}"/>
              </a:ext>
            </a:extLst>
          </p:cNvPr>
          <p:cNvGrpSpPr/>
          <p:nvPr/>
        </p:nvGrpSpPr>
        <p:grpSpPr>
          <a:xfrm>
            <a:off x="881480" y="3695984"/>
            <a:ext cx="4989199" cy="1084401"/>
            <a:chOff x="1124522" y="1487349"/>
            <a:chExt cx="4989199" cy="1084401"/>
          </a:xfrm>
        </p:grpSpPr>
        <p:sp>
          <p:nvSpPr>
            <p:cNvPr id="10" name="Google Shape;134;p18">
              <a:extLst>
                <a:ext uri="{FF2B5EF4-FFF2-40B4-BE49-F238E27FC236}">
                  <a16:creationId xmlns:a16="http://schemas.microsoft.com/office/drawing/2014/main" id="{FB5BA8C8-06B7-0843-6701-16435AD8FE69}"/>
                </a:ext>
              </a:extLst>
            </p:cNvPr>
            <p:cNvSpPr/>
            <p:nvPr/>
          </p:nvSpPr>
          <p:spPr>
            <a:xfrm>
              <a:off x="1124522" y="1487349"/>
              <a:ext cx="4989199" cy="1084401"/>
            </a:xfrm>
            <a:prstGeom prst="rect">
              <a:avLst/>
            </a:prstGeom>
            <a:noFill/>
            <a:ln w="19050" cap="flat" cmpd="sng">
              <a:solidFill>
                <a:srgbClr val="166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590596-DB44-27A7-AA03-12D6DAF28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59" t="39685" r="58836" b="50000"/>
            <a:stretch/>
          </p:blipFill>
          <p:spPr>
            <a:xfrm>
              <a:off x="1366283" y="1636939"/>
              <a:ext cx="4497547" cy="77617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8E17E3-EA49-6B14-9877-BCBB5CA1D9AA}"/>
              </a:ext>
            </a:extLst>
          </p:cNvPr>
          <p:cNvGrpSpPr/>
          <p:nvPr/>
        </p:nvGrpSpPr>
        <p:grpSpPr>
          <a:xfrm>
            <a:off x="841477" y="345555"/>
            <a:ext cx="5393237" cy="879727"/>
            <a:chOff x="1092623" y="2977235"/>
            <a:chExt cx="5393237" cy="87972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D0FB1CA-35AA-5F12-4ECE-D294EE522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395" t="22519" r="47907" b="72089"/>
            <a:stretch/>
          </p:blipFill>
          <p:spPr>
            <a:xfrm>
              <a:off x="1092623" y="3096051"/>
              <a:ext cx="5393237" cy="529651"/>
            </a:xfrm>
            <a:prstGeom prst="rect">
              <a:avLst/>
            </a:prstGeom>
          </p:spPr>
        </p:pic>
        <p:sp>
          <p:nvSpPr>
            <p:cNvPr id="12" name="Google Shape;134;p18">
              <a:extLst>
                <a:ext uri="{FF2B5EF4-FFF2-40B4-BE49-F238E27FC236}">
                  <a16:creationId xmlns:a16="http://schemas.microsoft.com/office/drawing/2014/main" id="{FA38E51B-EBDC-642C-BD57-DB37E14C45E6}"/>
                </a:ext>
              </a:extLst>
            </p:cNvPr>
            <p:cNvSpPr/>
            <p:nvPr/>
          </p:nvSpPr>
          <p:spPr>
            <a:xfrm>
              <a:off x="1124522" y="2977235"/>
              <a:ext cx="5148687" cy="879727"/>
            </a:xfrm>
            <a:prstGeom prst="rect">
              <a:avLst/>
            </a:prstGeom>
            <a:noFill/>
            <a:ln w="19050" cap="flat" cmpd="sng">
              <a:solidFill>
                <a:srgbClr val="166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9C439E-F6E8-1355-2F42-6535F3B32C09}"/>
              </a:ext>
            </a:extLst>
          </p:cNvPr>
          <p:cNvGrpSpPr/>
          <p:nvPr/>
        </p:nvGrpSpPr>
        <p:grpSpPr>
          <a:xfrm>
            <a:off x="888177" y="1379774"/>
            <a:ext cx="1482882" cy="834221"/>
            <a:chOff x="1026403" y="1411673"/>
            <a:chExt cx="1482882" cy="83422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44D130B-63F9-BD69-1893-D0F517EE4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628" t="39271" r="83372" b="50000"/>
            <a:stretch/>
          </p:blipFill>
          <p:spPr>
            <a:xfrm>
              <a:off x="1026403" y="1411674"/>
              <a:ext cx="1482881" cy="834220"/>
            </a:xfrm>
            <a:prstGeom prst="rect">
              <a:avLst/>
            </a:prstGeom>
          </p:spPr>
        </p:pic>
        <p:sp>
          <p:nvSpPr>
            <p:cNvPr id="15" name="Google Shape;134;p18">
              <a:extLst>
                <a:ext uri="{FF2B5EF4-FFF2-40B4-BE49-F238E27FC236}">
                  <a16:creationId xmlns:a16="http://schemas.microsoft.com/office/drawing/2014/main" id="{0CDC6322-FB97-D689-EB86-55EB2A2044C6}"/>
                </a:ext>
              </a:extLst>
            </p:cNvPr>
            <p:cNvSpPr/>
            <p:nvPr/>
          </p:nvSpPr>
          <p:spPr>
            <a:xfrm>
              <a:off x="1026403" y="1411673"/>
              <a:ext cx="1482882" cy="834221"/>
            </a:xfrm>
            <a:prstGeom prst="rect">
              <a:avLst/>
            </a:prstGeom>
            <a:noFill/>
            <a:ln w="19050" cap="flat" cmpd="sng">
              <a:solidFill>
                <a:srgbClr val="166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054404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;p18">
            <a:extLst>
              <a:ext uri="{FF2B5EF4-FFF2-40B4-BE49-F238E27FC236}">
                <a16:creationId xmlns:a16="http://schemas.microsoft.com/office/drawing/2014/main" id="{18D9942D-BC1F-F37B-2CD8-68D8FD5F6D80}"/>
              </a:ext>
            </a:extLst>
          </p:cNvPr>
          <p:cNvSpPr/>
          <p:nvPr/>
        </p:nvSpPr>
        <p:spPr>
          <a:xfrm>
            <a:off x="1095153" y="627441"/>
            <a:ext cx="6103088" cy="1731064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34;p18">
            <a:extLst>
              <a:ext uri="{FF2B5EF4-FFF2-40B4-BE49-F238E27FC236}">
                <a16:creationId xmlns:a16="http://schemas.microsoft.com/office/drawing/2014/main" id="{FB5BA8C8-06B7-0843-6701-16435AD8FE69}"/>
              </a:ext>
            </a:extLst>
          </p:cNvPr>
          <p:cNvSpPr/>
          <p:nvPr/>
        </p:nvSpPr>
        <p:spPr>
          <a:xfrm>
            <a:off x="1124519" y="2550484"/>
            <a:ext cx="5063625" cy="1731064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6E7B34-2DDC-D5E6-5E1A-8A9A8DAA9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9" t="39685" r="58953" b="43356"/>
          <a:stretch/>
        </p:blipFill>
        <p:spPr>
          <a:xfrm>
            <a:off x="1265272" y="2668989"/>
            <a:ext cx="4727575" cy="1494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0A312-56F9-766A-D769-EE1C84622A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62" t="22726" r="47093" b="60108"/>
          <a:stretch/>
        </p:blipFill>
        <p:spPr>
          <a:xfrm>
            <a:off x="1180212" y="727297"/>
            <a:ext cx="5776080" cy="150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76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48"/>
          <p:cNvSpPr txBox="1">
            <a:spLocks noGrp="1"/>
          </p:cNvSpPr>
          <p:nvPr>
            <p:ph type="title" idx="4294967295"/>
          </p:nvPr>
        </p:nvSpPr>
        <p:spPr>
          <a:xfrm>
            <a:off x="1048350" y="34821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INSIGHTS</a:t>
            </a:r>
            <a:endParaRPr lang="en-US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p48"/>
          <p:cNvSpPr txBox="1"/>
          <p:nvPr/>
        </p:nvSpPr>
        <p:spPr>
          <a:xfrm>
            <a:off x="627321" y="830618"/>
            <a:ext cx="8133907" cy="4039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100" b="1" dirty="0">
                <a:solidFill>
                  <a:schemeClr val="bg1"/>
                </a:solidFill>
              </a:rPr>
              <a:t>Skincare product and Mumbai (Location) generated more revenue at  241628.16 &amp; 137755.03 respectively.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endParaRPr lang="en-US" sz="1100" b="1" dirty="0">
              <a:solidFill>
                <a:schemeClr val="bg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100" b="1" dirty="0">
                <a:solidFill>
                  <a:schemeClr val="bg1"/>
                </a:solidFill>
              </a:rPr>
              <a:t>Availability &amp; Stock Levels are higher than Lead Times at 4840, 4777 &amp; 1596 respectively.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endParaRPr lang="en-US" sz="1100" b="1" dirty="0">
              <a:solidFill>
                <a:schemeClr val="bg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100" b="1" dirty="0">
                <a:solidFill>
                  <a:schemeClr val="bg1"/>
                </a:solidFill>
              </a:rPr>
              <a:t>Kolkata, Chennai &amp; Mumbai were the top three location with the highest number of orders.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endParaRPr lang="en-US" sz="1100" b="1" dirty="0">
              <a:solidFill>
                <a:schemeClr val="bg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100" b="1" dirty="0">
                <a:solidFill>
                  <a:schemeClr val="bg1"/>
                </a:solidFill>
              </a:rPr>
              <a:t>Skincare is the costliest product to produce.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endParaRPr lang="en-US" sz="1100" b="1" dirty="0">
              <a:solidFill>
                <a:schemeClr val="bg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100" b="1" dirty="0">
                <a:solidFill>
                  <a:schemeClr val="bg1"/>
                </a:solidFill>
              </a:rPr>
              <a:t> Relating manufacturing cost to price, haircare and skincare gave negative results -83.09 &amp; -69.35. 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endParaRPr lang="en-US" sz="1100" b="1" dirty="0">
              <a:solidFill>
                <a:schemeClr val="bg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100" b="1" dirty="0">
                <a:solidFill>
                  <a:schemeClr val="bg1"/>
                </a:solidFill>
              </a:rPr>
              <a:t>Skincare and Haircare products generated more profit; were the top two highest.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endParaRPr lang="en-US" sz="1100" b="1" dirty="0">
              <a:solidFill>
                <a:schemeClr val="bg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100" b="1" dirty="0">
                <a:solidFill>
                  <a:schemeClr val="bg1"/>
                </a:solidFill>
              </a:rPr>
              <a:t>Mumbai and Kolkata made more profit.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endParaRPr lang="en-US" sz="1100" b="1" dirty="0">
              <a:solidFill>
                <a:schemeClr val="bg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100" b="1" dirty="0">
                <a:solidFill>
                  <a:schemeClr val="bg1"/>
                </a:solidFill>
              </a:rPr>
              <a:t>Based on Inspection result failed product had the highest manufacturing cost &amp; percentage of defect rate.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endParaRPr lang="en-US" sz="1100" b="1" dirty="0">
              <a:solidFill>
                <a:schemeClr val="bg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100" b="1" dirty="0">
                <a:solidFill>
                  <a:schemeClr val="bg1"/>
                </a:solidFill>
              </a:rPr>
              <a:t>Kolkata, Mumbai &amp; Chennai were the top three location with the highest production volume.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endParaRPr lang="en-US" sz="1100" b="1" dirty="0">
              <a:solidFill>
                <a:schemeClr val="bg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endParaRPr lang="en-US" sz="1100" b="1" dirty="0">
              <a:solidFill>
                <a:schemeClr val="bg1"/>
              </a:solidFill>
            </a:endParaRPr>
          </a:p>
          <a:p>
            <a:pPr marL="33020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1100" b="1" dirty="0">
                <a:solidFill>
                  <a:schemeClr val="bg1"/>
                </a:solidFill>
              </a:rPr>
              <a:t>Note: The currency used for variables like cost, profit, revenue, manufacturing cost are all in India Rupee (INR)</a:t>
            </a:r>
            <a:r>
              <a:rPr lang="en-US" sz="1100" b="1" dirty="0"/>
              <a:t> </a:t>
            </a:r>
            <a:r>
              <a:rPr lang="en-US" sz="1100" b="1" dirty="0">
                <a:solidFill>
                  <a:schemeClr val="bg1"/>
                </a:solidFill>
              </a:rPr>
              <a:t>₹ 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endParaRPr lang="en-US" sz="1100" b="1" dirty="0">
              <a:solidFill>
                <a:schemeClr val="bg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endParaRPr lang="en-US" sz="1100" b="1" dirty="0">
              <a:solidFill>
                <a:schemeClr val="bg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endParaRPr lang="en-US" sz="1100" b="1" dirty="0">
              <a:solidFill>
                <a:schemeClr val="bg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Ø"/>
            </a:pPr>
            <a:endParaRPr lang="en-US" sz="1100" b="1" dirty="0">
              <a:solidFill>
                <a:schemeClr val="bg1"/>
              </a:solidFill>
            </a:endParaRP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endParaRPr sz="11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ED052A0-F63F-F58B-3A01-31AEC16B8696}"/>
              </a:ext>
            </a:extLst>
          </p:cNvPr>
          <p:cNvGrpSpPr/>
          <p:nvPr/>
        </p:nvGrpSpPr>
        <p:grpSpPr>
          <a:xfrm>
            <a:off x="941386" y="3211470"/>
            <a:ext cx="5330862" cy="1791574"/>
            <a:chOff x="3421999" y="2564701"/>
            <a:chExt cx="5330862" cy="17915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307CBC-D063-CA42-86C6-3976117A7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44" t="38857" r="55814" b="40158"/>
            <a:stretch/>
          </p:blipFill>
          <p:spPr>
            <a:xfrm>
              <a:off x="3421999" y="2564701"/>
              <a:ext cx="5330862" cy="1791573"/>
            </a:xfrm>
            <a:prstGeom prst="rect">
              <a:avLst/>
            </a:prstGeom>
          </p:spPr>
        </p:pic>
        <p:sp>
          <p:nvSpPr>
            <p:cNvPr id="10" name="Google Shape;134;p18">
              <a:extLst>
                <a:ext uri="{FF2B5EF4-FFF2-40B4-BE49-F238E27FC236}">
                  <a16:creationId xmlns:a16="http://schemas.microsoft.com/office/drawing/2014/main" id="{FB5BA8C8-06B7-0843-6701-16435AD8FE69}"/>
                </a:ext>
              </a:extLst>
            </p:cNvPr>
            <p:cNvSpPr/>
            <p:nvPr/>
          </p:nvSpPr>
          <p:spPr>
            <a:xfrm>
              <a:off x="3421999" y="2564701"/>
              <a:ext cx="5330862" cy="1791574"/>
            </a:xfrm>
            <a:prstGeom prst="rect">
              <a:avLst/>
            </a:prstGeom>
            <a:noFill/>
            <a:ln w="19050" cap="flat" cmpd="sng">
              <a:solidFill>
                <a:srgbClr val="166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8A078E8-40A8-82BE-366D-E5637E5FBB44}"/>
              </a:ext>
            </a:extLst>
          </p:cNvPr>
          <p:cNvGrpSpPr/>
          <p:nvPr/>
        </p:nvGrpSpPr>
        <p:grpSpPr>
          <a:xfrm>
            <a:off x="910312" y="2054680"/>
            <a:ext cx="5675994" cy="1004373"/>
            <a:chOff x="786810" y="1111505"/>
            <a:chExt cx="4783011" cy="10043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F8428A-26FC-3213-EE15-1F4E14930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628" t="42167" r="50000" b="46665"/>
            <a:stretch/>
          </p:blipFill>
          <p:spPr>
            <a:xfrm>
              <a:off x="786810" y="1111505"/>
              <a:ext cx="4783011" cy="1004373"/>
            </a:xfrm>
            <a:prstGeom prst="rect">
              <a:avLst/>
            </a:prstGeom>
          </p:spPr>
        </p:pic>
        <p:sp>
          <p:nvSpPr>
            <p:cNvPr id="7" name="Google Shape;134;p18">
              <a:extLst>
                <a:ext uri="{FF2B5EF4-FFF2-40B4-BE49-F238E27FC236}">
                  <a16:creationId xmlns:a16="http://schemas.microsoft.com/office/drawing/2014/main" id="{18D9942D-BC1F-F37B-2CD8-68D8FD5F6D80}"/>
                </a:ext>
              </a:extLst>
            </p:cNvPr>
            <p:cNvSpPr/>
            <p:nvPr/>
          </p:nvSpPr>
          <p:spPr>
            <a:xfrm>
              <a:off x="786810" y="1111505"/>
              <a:ext cx="4612894" cy="1004373"/>
            </a:xfrm>
            <a:prstGeom prst="rect">
              <a:avLst/>
            </a:prstGeom>
            <a:noFill/>
            <a:ln w="19050" cap="flat" cmpd="sng">
              <a:solidFill>
                <a:srgbClr val="166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4D1A31-F5FF-2817-7569-3DABFB3693D1}"/>
              </a:ext>
            </a:extLst>
          </p:cNvPr>
          <p:cNvGrpSpPr/>
          <p:nvPr/>
        </p:nvGrpSpPr>
        <p:grpSpPr>
          <a:xfrm>
            <a:off x="910312" y="250275"/>
            <a:ext cx="5500163" cy="552893"/>
            <a:chOff x="978194" y="3508744"/>
            <a:chExt cx="5500163" cy="5528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61F951-9BF4-EFE3-4787-C5F660561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860" t="25699" r="52791" b="68588"/>
            <a:stretch/>
          </p:blipFill>
          <p:spPr>
            <a:xfrm>
              <a:off x="1147495" y="3530009"/>
              <a:ext cx="5330862" cy="531628"/>
            </a:xfrm>
            <a:prstGeom prst="rect">
              <a:avLst/>
            </a:prstGeom>
          </p:spPr>
        </p:pic>
        <p:sp>
          <p:nvSpPr>
            <p:cNvPr id="14" name="Google Shape;134;p18">
              <a:extLst>
                <a:ext uri="{FF2B5EF4-FFF2-40B4-BE49-F238E27FC236}">
                  <a16:creationId xmlns:a16="http://schemas.microsoft.com/office/drawing/2014/main" id="{32852265-50A4-FA6A-D753-92E7F2AAE252}"/>
                </a:ext>
              </a:extLst>
            </p:cNvPr>
            <p:cNvSpPr/>
            <p:nvPr/>
          </p:nvSpPr>
          <p:spPr>
            <a:xfrm>
              <a:off x="978194" y="3508744"/>
              <a:ext cx="5092997" cy="531628"/>
            </a:xfrm>
            <a:prstGeom prst="rect">
              <a:avLst/>
            </a:prstGeom>
            <a:noFill/>
            <a:ln w="19050" cap="flat" cmpd="sng">
              <a:solidFill>
                <a:srgbClr val="166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1E5CFB-B56C-1F08-B8F5-F76A2DD12334}"/>
              </a:ext>
            </a:extLst>
          </p:cNvPr>
          <p:cNvGrpSpPr/>
          <p:nvPr/>
        </p:nvGrpSpPr>
        <p:grpSpPr>
          <a:xfrm>
            <a:off x="910312" y="920993"/>
            <a:ext cx="1536855" cy="985800"/>
            <a:chOff x="251081" y="920993"/>
            <a:chExt cx="1536855" cy="9858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2E3E83-A52A-CA22-14C3-8DA98513A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325" t="39065" r="83296" b="49999"/>
            <a:stretch/>
          </p:blipFill>
          <p:spPr>
            <a:xfrm>
              <a:off x="300312" y="931626"/>
              <a:ext cx="1487624" cy="975167"/>
            </a:xfrm>
            <a:prstGeom prst="rect">
              <a:avLst/>
            </a:prstGeom>
          </p:spPr>
        </p:pic>
        <p:sp>
          <p:nvSpPr>
            <p:cNvPr id="18" name="Google Shape;134;p18">
              <a:extLst>
                <a:ext uri="{FF2B5EF4-FFF2-40B4-BE49-F238E27FC236}">
                  <a16:creationId xmlns:a16="http://schemas.microsoft.com/office/drawing/2014/main" id="{E335890B-9F21-8FB5-7D1F-238CF2859A10}"/>
                </a:ext>
              </a:extLst>
            </p:cNvPr>
            <p:cNvSpPr/>
            <p:nvPr/>
          </p:nvSpPr>
          <p:spPr>
            <a:xfrm>
              <a:off x="251081" y="920993"/>
              <a:ext cx="1536855" cy="975167"/>
            </a:xfrm>
            <a:prstGeom prst="rect">
              <a:avLst/>
            </a:prstGeom>
            <a:noFill/>
            <a:ln w="19050" cap="flat" cmpd="sng">
              <a:solidFill>
                <a:srgbClr val="166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53811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0A597-14F3-D67F-9461-F48C461A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1" t="25828" r="26047" b="63211"/>
          <a:stretch/>
        </p:blipFill>
        <p:spPr>
          <a:xfrm>
            <a:off x="882509" y="1064843"/>
            <a:ext cx="7081286" cy="987233"/>
          </a:xfrm>
          <a:prstGeom prst="rect">
            <a:avLst/>
          </a:prstGeom>
        </p:spPr>
      </p:pic>
      <p:sp>
        <p:nvSpPr>
          <p:cNvPr id="7" name="Google Shape;134;p18">
            <a:extLst>
              <a:ext uri="{FF2B5EF4-FFF2-40B4-BE49-F238E27FC236}">
                <a16:creationId xmlns:a16="http://schemas.microsoft.com/office/drawing/2014/main" id="{18D9942D-BC1F-F37B-2CD8-68D8FD5F6D80}"/>
              </a:ext>
            </a:extLst>
          </p:cNvPr>
          <p:cNvSpPr/>
          <p:nvPr/>
        </p:nvSpPr>
        <p:spPr>
          <a:xfrm>
            <a:off x="882510" y="866075"/>
            <a:ext cx="7081285" cy="1460792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1DD87E-0878-53A4-FAED-2E4EFC8D2066}"/>
              </a:ext>
            </a:extLst>
          </p:cNvPr>
          <p:cNvGrpSpPr/>
          <p:nvPr/>
        </p:nvGrpSpPr>
        <p:grpSpPr>
          <a:xfrm>
            <a:off x="945815" y="2518585"/>
            <a:ext cx="5465626" cy="1743524"/>
            <a:chOff x="3208733" y="3009081"/>
            <a:chExt cx="5465626" cy="174352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7B65BF-85DF-9AE8-686F-E7BAA3C87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68" t="38619" r="48140" b="44183"/>
            <a:stretch/>
          </p:blipFill>
          <p:spPr>
            <a:xfrm>
              <a:off x="3208733" y="3009082"/>
              <a:ext cx="5465626" cy="1743523"/>
            </a:xfrm>
            <a:prstGeom prst="rect">
              <a:avLst/>
            </a:prstGeom>
          </p:spPr>
        </p:pic>
        <p:sp>
          <p:nvSpPr>
            <p:cNvPr id="10" name="Google Shape;134;p18">
              <a:extLst>
                <a:ext uri="{FF2B5EF4-FFF2-40B4-BE49-F238E27FC236}">
                  <a16:creationId xmlns:a16="http://schemas.microsoft.com/office/drawing/2014/main" id="{FB5BA8C8-06B7-0843-6701-16435AD8FE69}"/>
                </a:ext>
              </a:extLst>
            </p:cNvPr>
            <p:cNvSpPr/>
            <p:nvPr/>
          </p:nvSpPr>
          <p:spPr>
            <a:xfrm>
              <a:off x="3208733" y="3009081"/>
              <a:ext cx="5465626" cy="1743524"/>
            </a:xfrm>
            <a:prstGeom prst="rect">
              <a:avLst/>
            </a:prstGeom>
            <a:noFill/>
            <a:ln w="19050" cap="flat" cmpd="sng">
              <a:solidFill>
                <a:srgbClr val="166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2399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;p18">
            <a:extLst>
              <a:ext uri="{FF2B5EF4-FFF2-40B4-BE49-F238E27FC236}">
                <a16:creationId xmlns:a16="http://schemas.microsoft.com/office/drawing/2014/main" id="{18D9942D-BC1F-F37B-2CD8-68D8FD5F6D80}"/>
              </a:ext>
            </a:extLst>
          </p:cNvPr>
          <p:cNvSpPr/>
          <p:nvPr/>
        </p:nvSpPr>
        <p:spPr>
          <a:xfrm>
            <a:off x="822162" y="818707"/>
            <a:ext cx="7960340" cy="1561325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B8F47-938F-8EEE-01BD-EB90176D0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6" t="20037" r="28372" b="66313"/>
          <a:stretch/>
        </p:blipFill>
        <p:spPr>
          <a:xfrm>
            <a:off x="907226" y="992041"/>
            <a:ext cx="7768952" cy="1272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5CB74-90C1-D00C-5319-8710ABA0A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5" t="39271" r="50000" b="44028"/>
          <a:stretch/>
        </p:blipFill>
        <p:spPr>
          <a:xfrm>
            <a:off x="909080" y="2670551"/>
            <a:ext cx="5418052" cy="1480907"/>
          </a:xfrm>
          <a:prstGeom prst="rect">
            <a:avLst/>
          </a:prstGeom>
        </p:spPr>
      </p:pic>
      <p:sp>
        <p:nvSpPr>
          <p:cNvPr id="10" name="Google Shape;134;p18">
            <a:extLst>
              <a:ext uri="{FF2B5EF4-FFF2-40B4-BE49-F238E27FC236}">
                <a16:creationId xmlns:a16="http://schemas.microsoft.com/office/drawing/2014/main" id="{FB5BA8C8-06B7-0843-6701-16435AD8FE69}"/>
              </a:ext>
            </a:extLst>
          </p:cNvPr>
          <p:cNvSpPr/>
          <p:nvPr/>
        </p:nvSpPr>
        <p:spPr>
          <a:xfrm>
            <a:off x="839968" y="2553366"/>
            <a:ext cx="5613992" cy="1771427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86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;p18">
            <a:extLst>
              <a:ext uri="{FF2B5EF4-FFF2-40B4-BE49-F238E27FC236}">
                <a16:creationId xmlns:a16="http://schemas.microsoft.com/office/drawing/2014/main" id="{18D9942D-BC1F-F37B-2CD8-68D8FD5F6D80}"/>
              </a:ext>
            </a:extLst>
          </p:cNvPr>
          <p:cNvSpPr/>
          <p:nvPr/>
        </p:nvSpPr>
        <p:spPr>
          <a:xfrm>
            <a:off x="903768" y="818707"/>
            <a:ext cx="7145080" cy="1127051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34;p18">
            <a:extLst>
              <a:ext uri="{FF2B5EF4-FFF2-40B4-BE49-F238E27FC236}">
                <a16:creationId xmlns:a16="http://schemas.microsoft.com/office/drawing/2014/main" id="{FB5BA8C8-06B7-0843-6701-16435AD8FE69}"/>
              </a:ext>
            </a:extLst>
          </p:cNvPr>
          <p:cNvSpPr/>
          <p:nvPr/>
        </p:nvSpPr>
        <p:spPr>
          <a:xfrm>
            <a:off x="882504" y="2339163"/>
            <a:ext cx="5071731" cy="1318437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759FD-57AB-E310-3FDD-2C36005B8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45" t="22933" r="23372" b="68587"/>
          <a:stretch/>
        </p:blipFill>
        <p:spPr>
          <a:xfrm>
            <a:off x="967562" y="956930"/>
            <a:ext cx="6911166" cy="906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2D01FB-531D-1C59-370C-920A6563E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73" t="39127" r="54302" b="45838"/>
          <a:stretch/>
        </p:blipFill>
        <p:spPr>
          <a:xfrm>
            <a:off x="1010096" y="2392328"/>
            <a:ext cx="4699590" cy="123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89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;p18">
            <a:extLst>
              <a:ext uri="{FF2B5EF4-FFF2-40B4-BE49-F238E27FC236}">
                <a16:creationId xmlns:a16="http://schemas.microsoft.com/office/drawing/2014/main" id="{18D9942D-BC1F-F37B-2CD8-68D8FD5F6D80}"/>
              </a:ext>
            </a:extLst>
          </p:cNvPr>
          <p:cNvSpPr/>
          <p:nvPr/>
        </p:nvSpPr>
        <p:spPr>
          <a:xfrm>
            <a:off x="808075" y="627321"/>
            <a:ext cx="7836198" cy="2020185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34;p18">
            <a:extLst>
              <a:ext uri="{FF2B5EF4-FFF2-40B4-BE49-F238E27FC236}">
                <a16:creationId xmlns:a16="http://schemas.microsoft.com/office/drawing/2014/main" id="{FB5BA8C8-06B7-0843-6701-16435AD8FE69}"/>
              </a:ext>
            </a:extLst>
          </p:cNvPr>
          <p:cNvSpPr/>
          <p:nvPr/>
        </p:nvSpPr>
        <p:spPr>
          <a:xfrm>
            <a:off x="828439" y="2817630"/>
            <a:ext cx="4890976" cy="1765002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6DF70-B3AE-8613-1BD8-EC0964F72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23" t="22467" r="26046" b="57626"/>
          <a:stretch/>
        </p:blipFill>
        <p:spPr>
          <a:xfrm>
            <a:off x="893131" y="756902"/>
            <a:ext cx="7559755" cy="1773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0CAE08-A0B5-4960-A506-83FC199458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2" t="38857" r="57209" b="41081"/>
          <a:stretch/>
        </p:blipFill>
        <p:spPr>
          <a:xfrm>
            <a:off x="929440" y="2885585"/>
            <a:ext cx="4635802" cy="164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83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;p18">
            <a:extLst>
              <a:ext uri="{FF2B5EF4-FFF2-40B4-BE49-F238E27FC236}">
                <a16:creationId xmlns:a16="http://schemas.microsoft.com/office/drawing/2014/main" id="{18D9942D-BC1F-F37B-2CD8-68D8FD5F6D80}"/>
              </a:ext>
            </a:extLst>
          </p:cNvPr>
          <p:cNvSpPr/>
          <p:nvPr/>
        </p:nvSpPr>
        <p:spPr>
          <a:xfrm>
            <a:off x="818450" y="733646"/>
            <a:ext cx="7676710" cy="1307805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34;p18">
            <a:extLst>
              <a:ext uri="{FF2B5EF4-FFF2-40B4-BE49-F238E27FC236}">
                <a16:creationId xmlns:a16="http://schemas.microsoft.com/office/drawing/2014/main" id="{FB5BA8C8-06B7-0843-6701-16435AD8FE69}"/>
              </a:ext>
            </a:extLst>
          </p:cNvPr>
          <p:cNvSpPr/>
          <p:nvPr/>
        </p:nvSpPr>
        <p:spPr>
          <a:xfrm>
            <a:off x="843172" y="2307267"/>
            <a:ext cx="5922335" cy="1698550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F562F-30DD-A321-7119-8420D38042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9" t="22933" r="32212" b="65899"/>
          <a:stretch/>
        </p:blipFill>
        <p:spPr>
          <a:xfrm>
            <a:off x="882246" y="846198"/>
            <a:ext cx="7432162" cy="1057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83D45F-E375-EA44-18AF-BE6BCEFF6A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9" t="39685" r="55930" b="41702"/>
          <a:stretch/>
        </p:blipFill>
        <p:spPr>
          <a:xfrm>
            <a:off x="960129" y="2398649"/>
            <a:ext cx="5689344" cy="158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56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;p18">
            <a:extLst>
              <a:ext uri="{FF2B5EF4-FFF2-40B4-BE49-F238E27FC236}">
                <a16:creationId xmlns:a16="http://schemas.microsoft.com/office/drawing/2014/main" id="{18D9942D-BC1F-F37B-2CD8-68D8FD5F6D80}"/>
              </a:ext>
            </a:extLst>
          </p:cNvPr>
          <p:cNvSpPr/>
          <p:nvPr/>
        </p:nvSpPr>
        <p:spPr>
          <a:xfrm>
            <a:off x="1031356" y="669850"/>
            <a:ext cx="6443334" cy="1435396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34;p18">
            <a:extLst>
              <a:ext uri="{FF2B5EF4-FFF2-40B4-BE49-F238E27FC236}">
                <a16:creationId xmlns:a16="http://schemas.microsoft.com/office/drawing/2014/main" id="{FB5BA8C8-06B7-0843-6701-16435AD8FE69}"/>
              </a:ext>
            </a:extLst>
          </p:cNvPr>
          <p:cNvSpPr/>
          <p:nvPr/>
        </p:nvSpPr>
        <p:spPr>
          <a:xfrm>
            <a:off x="1020731" y="2361761"/>
            <a:ext cx="4774019" cy="1561656"/>
          </a:xfrm>
          <a:prstGeom prst="rect">
            <a:avLst/>
          </a:prstGeom>
          <a:noFill/>
          <a:ln w="19050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C93A19-896B-7691-AFDA-9B5942346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0" t="39478" r="57559" b="44597"/>
          <a:stretch/>
        </p:blipFill>
        <p:spPr>
          <a:xfrm>
            <a:off x="1116779" y="2456123"/>
            <a:ext cx="4507500" cy="1424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FD2485-B637-4F91-08C2-6FB7DAF9B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12" t="22286" r="40233" b="63211"/>
          <a:stretch/>
        </p:blipFill>
        <p:spPr>
          <a:xfrm>
            <a:off x="1116419" y="805415"/>
            <a:ext cx="6187800" cy="120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38015"/>
      </p:ext>
    </p:extLst>
  </p:cSld>
  <p:clrMapOvr>
    <a:masterClrMapping/>
  </p:clrMapOvr>
</p:sld>
</file>

<file path=ppt/theme/theme1.xml><?xml version="1.0" encoding="utf-8"?>
<a:theme xmlns:a="http://schemas.openxmlformats.org/drawingml/2006/main" name="Supply Chain Infographics by Slidesgo">
  <a:themeElements>
    <a:clrScheme name="Simple Light">
      <a:dk1>
        <a:srgbClr val="000000"/>
      </a:dk1>
      <a:lt1>
        <a:srgbClr val="FFFFFF"/>
      </a:lt1>
      <a:dk2>
        <a:srgbClr val="16697A"/>
      </a:dk2>
      <a:lt2>
        <a:srgbClr val="EEEEEE"/>
      </a:lt2>
      <a:accent1>
        <a:srgbClr val="FFAB40"/>
      </a:accent1>
      <a:accent2>
        <a:srgbClr val="288681"/>
      </a:accent2>
      <a:accent3>
        <a:srgbClr val="78909C"/>
      </a:accent3>
      <a:accent4>
        <a:srgbClr val="E3E9ED"/>
      </a:accent4>
      <a:accent5>
        <a:srgbClr val="6A9DB2"/>
      </a:accent5>
      <a:accent6>
        <a:srgbClr val="85BCD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238</Words>
  <Application>Microsoft Office PowerPoint</Application>
  <PresentationFormat>On-screen Show (16:9)</PresentationFormat>
  <Paragraphs>40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Fira Sans</vt:lpstr>
      <vt:lpstr>Wingdings</vt:lpstr>
      <vt:lpstr>Proxima Nova Semibold</vt:lpstr>
      <vt:lpstr>Arial</vt:lpstr>
      <vt:lpstr>Proxima Nova</vt:lpstr>
      <vt:lpstr>Supply Chain Infographics by Slidesgo</vt:lpstr>
      <vt:lpstr>Slidesgo Final Pages</vt:lpstr>
      <vt:lpstr>SQL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REPORT</dc:title>
  <dc:creator>VICTOR</dc:creator>
  <cp:lastModifiedBy>Ashaolu Victor</cp:lastModifiedBy>
  <cp:revision>3</cp:revision>
  <dcterms:modified xsi:type="dcterms:W3CDTF">2023-10-05T18:29:56Z</dcterms:modified>
</cp:coreProperties>
</file>